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s/comment1.xml" ContentType="application/vnd.openxmlformats-officedocument.presentationml.comment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Tomoaki Hirakawa" initials="T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comments" Target="comments/comment1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02-08T16:43:53.143" idx="1">
    <p:pos x="4593" y="1568"/>
    <p:text>風によって十分に発達した波のスペクトル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と日付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12" name="プレゼンテーションのタイトル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13" name="本文レベル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10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10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議題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議題のタイトル</a:t>
            </a:r>
          </a:p>
        </p:txBody>
      </p:sp>
      <p:sp>
        <p:nvSpPr>
          <p:cNvPr id="109" name="議題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議題のサブタイトル</a:t>
            </a:r>
          </a:p>
        </p:txBody>
      </p:sp>
      <p:sp>
        <p:nvSpPr>
          <p:cNvPr id="110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議題のトピック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ステートメン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本文レベル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5pPr>
          </a:lstStyle>
          <a:p>
            <a:pPr/>
            <a:r>
              <a:t>ステートメント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ビッグファク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本文レベル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ファクト情報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ファクト情報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36" name="本文レベル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/>
            </a:lvl1pPr>
            <a:lvl2pPr marL="638923" indent="-12700">
              <a:spcBef>
                <a:spcPts val="0"/>
              </a:spcBef>
              <a:buSzTx/>
              <a:buNone/>
              <a:defRPr spc="-170" sz="8500"/>
            </a:lvl2pPr>
            <a:lvl3pPr marL="638923" indent="444500">
              <a:spcBef>
                <a:spcPts val="0"/>
              </a:spcBef>
              <a:buSzTx/>
              <a:buNone/>
              <a:defRPr spc="-170" sz="8500"/>
            </a:lvl3pPr>
            <a:lvl4pPr marL="638923" indent="901700">
              <a:spcBef>
                <a:spcPts val="0"/>
              </a:spcBef>
              <a:buSzTx/>
              <a:buNone/>
              <a:defRPr spc="-170" sz="8500"/>
            </a:lvl4pPr>
            <a:lvl5pPr marL="638923" indent="1358900">
              <a:spcBef>
                <a:spcPts val="0"/>
              </a:spcBef>
              <a:buSzTx/>
              <a:buNone/>
              <a:defRPr spc="-170" sz="8500"/>
            </a:lvl5pPr>
          </a:lstStyle>
          <a:p>
            <a:pPr/>
            <a:r>
              <a:t>“重要な引用”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炒飯、ゆで卵、箸が添えられたボウル1杯のサラダ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サーモンケーキ、サラダ、フムスが入ったボウル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パセリバター、煎りヘーゼルナッツ、削ったパルメザンチーズがかかったパッパルデッレパスタ1皿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炒飯、ゆで卵、箸が添えられたボウル1杯のサラダ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アボカドとライム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プレゼンテーションのタイトル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23" name="作者と日付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24" name="本文レベル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サーモンケーキ、サラダ、フムスが入ったボウル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スライドのタイトル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スライドのタイトル</a:t>
            </a:r>
          </a:p>
        </p:txBody>
      </p:sp>
      <p:sp>
        <p:nvSpPr>
          <p:cNvPr id="34" name="本文レベル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スライドのサブタイトル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のタイトル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43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44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61" name="本文レベル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パセリバター、煎りヘーゼルナッツ、削ったパルメザンチーズがかかったパッパルデッレパスタ1皿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6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ライブビデオ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72" name="本文レベル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7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ライブビデオ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82" name="本文レベル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8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セク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セクションタイトル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232" sz="116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/>
            <a:r>
              <a:t>セクションタイトル</a:t>
            </a:r>
          </a:p>
        </p:txBody>
      </p:sp>
      <p:sp>
        <p:nvSpPr>
          <p:cNvPr id="92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スライドのタイトル</a:t>
            </a:r>
          </a:p>
        </p:txBody>
      </p:sp>
      <p:sp>
        <p:nvSpPr>
          <p:cNvPr id="3" name="本文レベル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スライド番号"/>
          <p:cNvSpPr txBox="1"/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comments" Target="../comments/comment1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作者と日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プレゼンテーションのタイトル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プレゼンテーションのサブタイトル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秋田県沖における実スケール浮体式の動揺解析"/>
          <p:cNvSpPr txBox="1"/>
          <p:nvPr/>
        </p:nvSpPr>
        <p:spPr>
          <a:xfrm>
            <a:off x="1788033" y="6174697"/>
            <a:ext cx="20807935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800"/>
            </a:lvl1pPr>
          </a:lstStyle>
          <a:p>
            <a:pPr/>
            <a:r>
              <a:t>秋田県沖における実スケール浮体式の動揺解析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秋田県沖における実スケール浮体式の動揺解析"/>
          <p:cNvSpPr txBox="1"/>
          <p:nvPr/>
        </p:nvSpPr>
        <p:spPr>
          <a:xfrm>
            <a:off x="1788033" y="380951"/>
            <a:ext cx="20807935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800"/>
            </a:lvl1pPr>
          </a:lstStyle>
          <a:p>
            <a:pPr/>
            <a:r>
              <a:t>秋田県沖における実スケール浮体式の動揺解析</a:t>
            </a:r>
          </a:p>
        </p:txBody>
      </p:sp>
      <p:graphicFrame>
        <p:nvGraphicFramePr>
          <p:cNvPr id="283" name="表1"/>
          <p:cNvGraphicFramePr/>
          <p:nvPr/>
        </p:nvGraphicFramePr>
        <p:xfrm>
          <a:off x="1944094" y="1733269"/>
          <a:ext cx="20139961" cy="44657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1691049"/>
                <a:gridCol w="2096612"/>
                <a:gridCol w="3779504"/>
                <a:gridCol w="4359341"/>
                <a:gridCol w="3602584"/>
                <a:gridCol w="4610869"/>
              </a:tblGrid>
              <a:tr h="893148"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3MW</a:t>
                      </a:r>
                      <a:r>
                        <a:t>，喫水7.5m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6165"/>
                      </a:schemeClr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10MW</a:t>
                      </a:r>
                      <a:r>
                        <a:t>，喫水12m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3">
                        <a:hueOff val="-274225"/>
                        <a:satOff val="26768"/>
                        <a:lumOff val="11368"/>
                      </a:schemeClr>
                    </a:solidFill>
                  </a:tcPr>
                </a:tc>
                <a:tc hMerge="1">
                  <a:tcPr/>
                </a:tc>
              </a:tr>
              <a:tr h="89314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W x L [m]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53677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W x L [m]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53677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総重量 ton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536773"/>
                      </a:solidFill>
                      <a:miter lim="400000"/>
                    </a:lnB>
                    <a:solidFill>
                      <a:schemeClr val="accent6">
                        <a:lumOff val="1616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慣性モーメント</a:t>
                      </a:r>
                    </a:p>
                    <a:p>
                      <a:pPr defTabSz="914400">
                        <a:defRPr sz="2400"/>
                      </a:pPr>
                      <a:r>
                        <a:t>(I</a:t>
                      </a:r>
                      <a:r>
                        <a:rPr baseline="-5999"/>
                        <a:t>xx</a:t>
                      </a:r>
                      <a:r>
                        <a:t>=I</a:t>
                      </a:r>
                      <a:r>
                        <a:rPr baseline="-5999"/>
                        <a:t>yy</a:t>
                      </a:r>
                      <a:r>
                        <a:t>,I</a:t>
                      </a:r>
                      <a:r>
                        <a:rPr baseline="-5999"/>
                        <a:t>zz</a:t>
                      </a:r>
                      <a:r>
                        <a:t>) 10</a:t>
                      </a:r>
                      <a:r>
                        <a:rPr baseline="31999"/>
                        <a:t>10 </a:t>
                      </a:r>
                      <a:r>
                        <a:t>kg m</a:t>
                      </a:r>
                      <a:r>
                        <a:rPr baseline="31999"/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536773"/>
                      </a:solidFill>
                      <a:miter lim="400000"/>
                    </a:lnB>
                    <a:solidFill>
                      <a:schemeClr val="accent6">
                        <a:lumOff val="1616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総重量 ton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536773"/>
                      </a:solidFill>
                      <a:miter lim="400000"/>
                    </a:lnB>
                    <a:solidFill>
                      <a:schemeClr val="accent3">
                        <a:hueOff val="-274225"/>
                        <a:satOff val="26768"/>
                        <a:lumOff val="1136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慣性モーメント</a:t>
                      </a:r>
                    </a:p>
                    <a:p>
                      <a:pPr defTabSz="914400">
                        <a:defRPr sz="2400"/>
                      </a:pPr>
                      <a:r>
                        <a:t>(I</a:t>
                      </a:r>
                      <a:r>
                        <a:rPr baseline="-5999"/>
                        <a:t>xx</a:t>
                      </a:r>
                      <a:r>
                        <a:t>=I</a:t>
                      </a:r>
                      <a:r>
                        <a:rPr baseline="-5999"/>
                        <a:t>yy</a:t>
                      </a:r>
                      <a:r>
                        <a:t>,I</a:t>
                      </a:r>
                      <a:r>
                        <a:rPr baseline="-5999"/>
                        <a:t>zz</a:t>
                      </a:r>
                      <a:r>
                        <a:t>) 10</a:t>
                      </a:r>
                      <a:r>
                        <a:rPr baseline="31999"/>
                        <a:t>10 </a:t>
                      </a:r>
                      <a:r>
                        <a:t>kg m</a:t>
                      </a:r>
                      <a:r>
                        <a:rPr baseline="31999"/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536773"/>
                      </a:solidFill>
                      <a:miter lim="400000"/>
                    </a:lnB>
                    <a:solidFill>
                      <a:schemeClr val="accent3">
                        <a:hueOff val="-274225"/>
                        <a:satOff val="26768"/>
                        <a:lumOff val="11368"/>
                      </a:schemeClr>
                    </a:solidFill>
                  </a:tcPr>
                </a:tc>
              </a:tr>
              <a:tr h="893148">
                <a:tc rowSpan="3">
                  <a:txBody>
                    <a:bodyPr/>
                    <a:lstStyle/>
                    <a:p>
                      <a:pPr defTabSz="914400"/>
                      <a:r>
                        <a:rPr sz="2400"/>
                        <a:t>45 x 45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536773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30 x 30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536773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8437.5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536773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616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(0.627,0.995)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536773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616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13500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536773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3">
                        <a:hueOff val="-274225"/>
                        <a:satOff val="26768"/>
                        <a:lumOff val="1136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(1.11,1.56)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536773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3">
                        <a:hueOff val="-274225"/>
                        <a:satOff val="26768"/>
                        <a:lumOff val="11368"/>
                      </a:schemeClr>
                    </a:solidFill>
                  </a:tcPr>
                </a:tc>
              </a:tr>
              <a:tr h="893148"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15 x 15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13500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616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(0.974,1.65)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616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21600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3">
                        <a:hueOff val="-274225"/>
                        <a:satOff val="26768"/>
                        <a:lumOff val="1136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(1.67,2.64)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3">
                        <a:hueOff val="-274225"/>
                        <a:satOff val="26768"/>
                        <a:lumOff val="11368"/>
                      </a:schemeClr>
                    </a:solidFill>
                  </a:tcPr>
                </a:tc>
              </a:tr>
              <a:tr h="893148"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9 x 9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14580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616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(1.04,1.77)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616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23328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3">
                        <a:hueOff val="-274225"/>
                        <a:satOff val="26768"/>
                        <a:lumOff val="1136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(1.77,2.83)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3">
                        <a:hueOff val="-274225"/>
                        <a:satOff val="26768"/>
                        <a:lumOff val="11368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91" name="グループ"/>
          <p:cNvGrpSpPr/>
          <p:nvPr/>
        </p:nvGrpSpPr>
        <p:grpSpPr>
          <a:xfrm>
            <a:off x="4826128" y="6897797"/>
            <a:ext cx="4458031" cy="5524558"/>
            <a:chOff x="0" y="0"/>
            <a:chExt cx="4458030" cy="5524557"/>
          </a:xfrm>
        </p:grpSpPr>
        <p:grpSp>
          <p:nvGrpSpPr>
            <p:cNvPr id="286" name="グループ"/>
            <p:cNvGrpSpPr/>
            <p:nvPr/>
          </p:nvGrpSpPr>
          <p:grpSpPr>
            <a:xfrm>
              <a:off x="0" y="1066526"/>
              <a:ext cx="4458031" cy="4458032"/>
              <a:chOff x="0" y="0"/>
              <a:chExt cx="4458030" cy="4458030"/>
            </a:xfrm>
          </p:grpSpPr>
          <p:sp>
            <p:nvSpPr>
              <p:cNvPr id="284" name="正方形"/>
              <p:cNvSpPr/>
              <p:nvPr/>
            </p:nvSpPr>
            <p:spPr>
              <a:xfrm>
                <a:off x="0" y="0"/>
                <a:ext cx="4458031" cy="4458031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/>
                </a:pPr>
              </a:p>
            </p:txBody>
          </p:sp>
          <p:sp>
            <p:nvSpPr>
              <p:cNvPr id="285" name="正方形"/>
              <p:cNvSpPr/>
              <p:nvPr/>
            </p:nvSpPr>
            <p:spPr>
              <a:xfrm>
                <a:off x="743005" y="743005"/>
                <a:ext cx="2972021" cy="297202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/>
                </a:pPr>
              </a:p>
            </p:txBody>
          </p:sp>
        </p:grpSp>
        <p:sp>
          <p:nvSpPr>
            <p:cNvPr id="287" name="45 m"/>
            <p:cNvSpPr txBox="1"/>
            <p:nvPr/>
          </p:nvSpPr>
          <p:spPr>
            <a:xfrm>
              <a:off x="1384872" y="0"/>
              <a:ext cx="1688288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45 m</a:t>
              </a:r>
            </a:p>
          </p:txBody>
        </p:sp>
        <p:sp>
          <p:nvSpPr>
            <p:cNvPr id="288" name="30 m"/>
            <p:cNvSpPr txBox="1"/>
            <p:nvPr/>
          </p:nvSpPr>
          <p:spPr>
            <a:xfrm>
              <a:off x="1386090" y="2185201"/>
              <a:ext cx="1685850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30 m</a:t>
              </a:r>
            </a:p>
          </p:txBody>
        </p:sp>
        <p:sp>
          <p:nvSpPr>
            <p:cNvPr id="289" name="線"/>
            <p:cNvSpPr/>
            <p:nvPr/>
          </p:nvSpPr>
          <p:spPr>
            <a:xfrm>
              <a:off x="2381" y="784206"/>
              <a:ext cx="4453270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0" name="線"/>
            <p:cNvSpPr/>
            <p:nvPr/>
          </p:nvSpPr>
          <p:spPr>
            <a:xfrm>
              <a:off x="800313" y="2042206"/>
              <a:ext cx="2857405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99" name="グループ"/>
          <p:cNvGrpSpPr/>
          <p:nvPr/>
        </p:nvGrpSpPr>
        <p:grpSpPr>
          <a:xfrm>
            <a:off x="12975619" y="6916966"/>
            <a:ext cx="8955667" cy="6037813"/>
            <a:chOff x="0" y="0"/>
            <a:chExt cx="8955665" cy="6037811"/>
          </a:xfrm>
        </p:grpSpPr>
        <p:pic>
          <p:nvPicPr>
            <p:cNvPr id="292" name="ペーストされたムービー.png" descr="ペーストされたムービー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55666" cy="60378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3" name="線"/>
            <p:cNvSpPr/>
            <p:nvPr/>
          </p:nvSpPr>
          <p:spPr>
            <a:xfrm flipV="1">
              <a:off x="4229193" y="1613046"/>
              <a:ext cx="3840489" cy="1656009"/>
            </a:xfrm>
            <a:prstGeom prst="line">
              <a:avLst/>
            </a:prstGeom>
            <a:noFill/>
            <a:ln w="50800" cap="flat">
              <a:solidFill>
                <a:schemeClr val="accent4">
                  <a:hueOff val="348544"/>
                  <a:lumOff val="7139"/>
                </a:schemeClr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4" name="線"/>
            <p:cNvSpPr/>
            <p:nvPr/>
          </p:nvSpPr>
          <p:spPr>
            <a:xfrm flipH="1" flipV="1">
              <a:off x="555394" y="1535472"/>
              <a:ext cx="3609105" cy="1611379"/>
            </a:xfrm>
            <a:prstGeom prst="line">
              <a:avLst/>
            </a:prstGeom>
            <a:noFill/>
            <a:ln w="50800" cap="flat">
              <a:solidFill>
                <a:schemeClr val="accent4">
                  <a:hueOff val="348544"/>
                  <a:lumOff val="7139"/>
                </a:schemeClr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5" name="200 m"/>
            <p:cNvSpPr txBox="1"/>
            <p:nvPr/>
          </p:nvSpPr>
          <p:spPr>
            <a:xfrm>
              <a:off x="6092139" y="2663305"/>
              <a:ext cx="2695957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4">
                      <a:hueOff val="348544"/>
                      <a:lumOff val="7139"/>
                    </a:schemeClr>
                  </a:solidFill>
                </a:defRPr>
              </a:lvl1pPr>
            </a:lstStyle>
            <a:p>
              <a:pPr/>
              <a:r>
                <a:t>　200 m</a:t>
              </a:r>
            </a:p>
          </p:txBody>
        </p:sp>
        <p:sp>
          <p:nvSpPr>
            <p:cNvPr id="296" name="200 m"/>
            <p:cNvSpPr txBox="1"/>
            <p:nvPr/>
          </p:nvSpPr>
          <p:spPr>
            <a:xfrm>
              <a:off x="698327" y="2663305"/>
              <a:ext cx="2086357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4">
                      <a:hueOff val="348544"/>
                      <a:lumOff val="7139"/>
                    </a:schemeClr>
                  </a:solidFill>
                </a:defRPr>
              </a:lvl1pPr>
            </a:lstStyle>
            <a:p>
              <a:pPr/>
              <a:r>
                <a:t>200 m</a:t>
              </a:r>
            </a:p>
          </p:txBody>
        </p:sp>
        <p:sp>
          <p:nvSpPr>
            <p:cNvPr id="297" name="線"/>
            <p:cNvSpPr/>
            <p:nvPr/>
          </p:nvSpPr>
          <p:spPr>
            <a:xfrm flipH="1">
              <a:off x="4317854" y="3434393"/>
              <a:ext cx="1" cy="2279617"/>
            </a:xfrm>
            <a:prstGeom prst="line">
              <a:avLst/>
            </a:prstGeom>
            <a:noFill/>
            <a:ln w="50800" cap="flat">
              <a:solidFill>
                <a:schemeClr val="accent4">
                  <a:hueOff val="348544"/>
                  <a:lumOff val="7139"/>
                </a:schemeClr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8" name="80 m"/>
            <p:cNvSpPr txBox="1"/>
            <p:nvPr/>
          </p:nvSpPr>
          <p:spPr>
            <a:xfrm>
              <a:off x="4378869" y="4218601"/>
              <a:ext cx="1685849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4">
                      <a:hueOff val="348544"/>
                      <a:lumOff val="7139"/>
                    </a:schemeClr>
                  </a:solidFill>
                </a:defRPr>
              </a:lvl1pPr>
            </a:lstStyle>
            <a:p>
              <a:pPr/>
              <a:r>
                <a:t>80 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3 MW"/>
          <p:cNvSpPr txBox="1"/>
          <p:nvPr/>
        </p:nvSpPr>
        <p:spPr>
          <a:xfrm>
            <a:off x="131374" y="124715"/>
            <a:ext cx="1907134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 MW</a:t>
            </a:r>
          </a:p>
        </p:txBody>
      </p:sp>
      <p:grpSp>
        <p:nvGrpSpPr>
          <p:cNvPr id="304" name="グループ"/>
          <p:cNvGrpSpPr/>
          <p:nvPr/>
        </p:nvGrpSpPr>
        <p:grpSpPr>
          <a:xfrm>
            <a:off x="17918889" y="149485"/>
            <a:ext cx="2307641" cy="2307641"/>
            <a:chOff x="0" y="0"/>
            <a:chExt cx="2307640" cy="2307640"/>
          </a:xfrm>
        </p:grpSpPr>
        <p:sp>
          <p:nvSpPr>
            <p:cNvPr id="302" name="正方形"/>
            <p:cNvSpPr/>
            <p:nvPr/>
          </p:nvSpPr>
          <p:spPr>
            <a:xfrm>
              <a:off x="0" y="0"/>
              <a:ext cx="2307641" cy="2307641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  <p:sp>
          <p:nvSpPr>
            <p:cNvPr id="303" name="正方形"/>
            <p:cNvSpPr/>
            <p:nvPr/>
          </p:nvSpPr>
          <p:spPr>
            <a:xfrm>
              <a:off x="384606" y="384606"/>
              <a:ext cx="1538428" cy="153842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</p:grpSp>
      <p:grpSp>
        <p:nvGrpSpPr>
          <p:cNvPr id="307" name="グループ"/>
          <p:cNvGrpSpPr/>
          <p:nvPr/>
        </p:nvGrpSpPr>
        <p:grpSpPr>
          <a:xfrm>
            <a:off x="10008665" y="149485"/>
            <a:ext cx="2307642" cy="2307641"/>
            <a:chOff x="0" y="0"/>
            <a:chExt cx="2307640" cy="2307640"/>
          </a:xfrm>
        </p:grpSpPr>
        <p:sp>
          <p:nvSpPr>
            <p:cNvPr id="305" name="正方形"/>
            <p:cNvSpPr/>
            <p:nvPr/>
          </p:nvSpPr>
          <p:spPr>
            <a:xfrm>
              <a:off x="0" y="0"/>
              <a:ext cx="2307641" cy="2307641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  <p:sp>
          <p:nvSpPr>
            <p:cNvPr id="306" name="正方形"/>
            <p:cNvSpPr/>
            <p:nvPr/>
          </p:nvSpPr>
          <p:spPr>
            <a:xfrm>
              <a:off x="769213" y="769213"/>
              <a:ext cx="769215" cy="7692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</p:grpSp>
      <p:grpSp>
        <p:nvGrpSpPr>
          <p:cNvPr id="310" name="グループ"/>
          <p:cNvGrpSpPr/>
          <p:nvPr/>
        </p:nvGrpSpPr>
        <p:grpSpPr>
          <a:xfrm>
            <a:off x="2669425" y="149485"/>
            <a:ext cx="2307642" cy="2307641"/>
            <a:chOff x="0" y="0"/>
            <a:chExt cx="2307640" cy="2307640"/>
          </a:xfrm>
        </p:grpSpPr>
        <p:sp>
          <p:nvSpPr>
            <p:cNvPr id="308" name="正方形"/>
            <p:cNvSpPr/>
            <p:nvPr/>
          </p:nvSpPr>
          <p:spPr>
            <a:xfrm>
              <a:off x="0" y="0"/>
              <a:ext cx="2307641" cy="2307641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  <p:sp>
          <p:nvSpPr>
            <p:cNvPr id="309" name="正方形"/>
            <p:cNvSpPr/>
            <p:nvPr/>
          </p:nvSpPr>
          <p:spPr>
            <a:xfrm>
              <a:off x="923056" y="923056"/>
              <a:ext cx="461529" cy="46152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</p:grpSp>
      <p:sp>
        <p:nvSpPr>
          <p:cNvPr id="311" name="30 m…"/>
          <p:cNvSpPr txBox="1"/>
          <p:nvPr/>
        </p:nvSpPr>
        <p:spPr>
          <a:xfrm>
            <a:off x="20306527" y="460025"/>
            <a:ext cx="4058871" cy="1686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200"/>
            </a:pPr>
            <a:r>
              <a:t>30 m</a:t>
            </a:r>
          </a:p>
          <a:p>
            <a:pPr>
              <a:spcBef>
                <a:spcPts val="0"/>
              </a:spcBef>
              <a:defRPr sz="5200"/>
            </a:pPr>
            <a:r>
              <a:t>30/45=0.67</a:t>
            </a:r>
          </a:p>
        </p:txBody>
      </p:sp>
      <p:sp>
        <p:nvSpPr>
          <p:cNvPr id="312" name="15 m…"/>
          <p:cNvSpPr txBox="1"/>
          <p:nvPr/>
        </p:nvSpPr>
        <p:spPr>
          <a:xfrm>
            <a:off x="12382110" y="460025"/>
            <a:ext cx="4058870" cy="1686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200"/>
            </a:pPr>
            <a:r>
              <a:t>15 m</a:t>
            </a:r>
          </a:p>
          <a:p>
            <a:pPr>
              <a:spcBef>
                <a:spcPts val="0"/>
              </a:spcBef>
              <a:defRPr sz="5200"/>
            </a:pPr>
            <a:r>
              <a:t>15/45=0.33</a:t>
            </a:r>
          </a:p>
        </p:txBody>
      </p:sp>
      <p:sp>
        <p:nvSpPr>
          <p:cNvPr id="313" name="9 m…"/>
          <p:cNvSpPr txBox="1"/>
          <p:nvPr/>
        </p:nvSpPr>
        <p:spPr>
          <a:xfrm>
            <a:off x="5105543" y="460025"/>
            <a:ext cx="3411018" cy="1686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sz="5200"/>
            </a:pPr>
            <a:r>
              <a:t>9 m</a:t>
            </a:r>
          </a:p>
          <a:p>
            <a:pPr>
              <a:spcBef>
                <a:spcPts val="0"/>
              </a:spcBef>
              <a:defRPr sz="5200"/>
            </a:pPr>
            <a:r>
              <a:t>9/45=0.2 </a:t>
            </a:r>
          </a:p>
        </p:txBody>
      </p:sp>
      <p:pic>
        <p:nvPicPr>
          <p:cNvPr id="314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15381" y="9492898"/>
            <a:ext cx="6350001" cy="430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画像" descr="画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35966" y="2892391"/>
            <a:ext cx="9144001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画像" descr="画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7486" y="9492898"/>
            <a:ext cx="6350001" cy="430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画像" descr="画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48422" y="3047662"/>
            <a:ext cx="9144001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画像" descr="画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1695" y="3793471"/>
            <a:ext cx="7315201" cy="467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画像" descr="画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0871" y="9803417"/>
            <a:ext cx="5080001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3 MW"/>
          <p:cNvSpPr txBox="1"/>
          <p:nvPr/>
        </p:nvSpPr>
        <p:spPr>
          <a:xfrm>
            <a:off x="244977" y="335692"/>
            <a:ext cx="1907134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 MW</a:t>
            </a:r>
          </a:p>
        </p:txBody>
      </p:sp>
      <p:grpSp>
        <p:nvGrpSpPr>
          <p:cNvPr id="324" name="グループ"/>
          <p:cNvGrpSpPr/>
          <p:nvPr/>
        </p:nvGrpSpPr>
        <p:grpSpPr>
          <a:xfrm>
            <a:off x="20645356" y="149485"/>
            <a:ext cx="2307642" cy="2307641"/>
            <a:chOff x="0" y="0"/>
            <a:chExt cx="2307640" cy="2307640"/>
          </a:xfrm>
        </p:grpSpPr>
        <p:sp>
          <p:nvSpPr>
            <p:cNvPr id="322" name="正方形"/>
            <p:cNvSpPr/>
            <p:nvPr/>
          </p:nvSpPr>
          <p:spPr>
            <a:xfrm>
              <a:off x="0" y="0"/>
              <a:ext cx="2307641" cy="2307641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  <p:sp>
          <p:nvSpPr>
            <p:cNvPr id="323" name="正方形"/>
            <p:cNvSpPr/>
            <p:nvPr/>
          </p:nvSpPr>
          <p:spPr>
            <a:xfrm>
              <a:off x="384606" y="384606"/>
              <a:ext cx="1538428" cy="153842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</p:grpSp>
      <p:grpSp>
        <p:nvGrpSpPr>
          <p:cNvPr id="327" name="グループ"/>
          <p:cNvGrpSpPr/>
          <p:nvPr/>
        </p:nvGrpSpPr>
        <p:grpSpPr>
          <a:xfrm>
            <a:off x="13011025" y="149485"/>
            <a:ext cx="2307642" cy="2307641"/>
            <a:chOff x="0" y="0"/>
            <a:chExt cx="2307640" cy="2307640"/>
          </a:xfrm>
        </p:grpSpPr>
        <p:sp>
          <p:nvSpPr>
            <p:cNvPr id="325" name="正方形"/>
            <p:cNvSpPr/>
            <p:nvPr/>
          </p:nvSpPr>
          <p:spPr>
            <a:xfrm>
              <a:off x="0" y="0"/>
              <a:ext cx="2307641" cy="2307641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  <p:sp>
          <p:nvSpPr>
            <p:cNvPr id="326" name="正方形"/>
            <p:cNvSpPr/>
            <p:nvPr/>
          </p:nvSpPr>
          <p:spPr>
            <a:xfrm>
              <a:off x="769213" y="769213"/>
              <a:ext cx="769215" cy="7692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</p:grpSp>
      <p:grpSp>
        <p:nvGrpSpPr>
          <p:cNvPr id="330" name="グループ"/>
          <p:cNvGrpSpPr/>
          <p:nvPr/>
        </p:nvGrpSpPr>
        <p:grpSpPr>
          <a:xfrm>
            <a:off x="5376696" y="149485"/>
            <a:ext cx="2307641" cy="2307641"/>
            <a:chOff x="0" y="0"/>
            <a:chExt cx="2307640" cy="2307640"/>
          </a:xfrm>
        </p:grpSpPr>
        <p:sp>
          <p:nvSpPr>
            <p:cNvPr id="328" name="正方形"/>
            <p:cNvSpPr/>
            <p:nvPr/>
          </p:nvSpPr>
          <p:spPr>
            <a:xfrm>
              <a:off x="0" y="0"/>
              <a:ext cx="2307641" cy="2307641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  <p:sp>
          <p:nvSpPr>
            <p:cNvPr id="329" name="正方形"/>
            <p:cNvSpPr/>
            <p:nvPr/>
          </p:nvSpPr>
          <p:spPr>
            <a:xfrm>
              <a:off x="923056" y="923056"/>
              <a:ext cx="461529" cy="46152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</p:grpSp>
      <p:sp>
        <p:nvSpPr>
          <p:cNvPr id="331" name="30 m"/>
          <p:cNvSpPr txBox="1"/>
          <p:nvPr/>
        </p:nvSpPr>
        <p:spPr>
          <a:xfrm>
            <a:off x="20890771" y="1092998"/>
            <a:ext cx="1816812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30 m</a:t>
            </a:r>
          </a:p>
        </p:txBody>
      </p:sp>
      <p:sp>
        <p:nvSpPr>
          <p:cNvPr id="332" name="15 m"/>
          <p:cNvSpPr txBox="1"/>
          <p:nvPr/>
        </p:nvSpPr>
        <p:spPr>
          <a:xfrm>
            <a:off x="13256442" y="1092998"/>
            <a:ext cx="1816812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15 m</a:t>
            </a:r>
          </a:p>
        </p:txBody>
      </p:sp>
      <p:sp>
        <p:nvSpPr>
          <p:cNvPr id="333" name="9 m"/>
          <p:cNvSpPr txBox="1"/>
          <p:nvPr/>
        </p:nvSpPr>
        <p:spPr>
          <a:xfrm>
            <a:off x="5839052" y="1092998"/>
            <a:ext cx="1382929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9 m</a:t>
            </a:r>
          </a:p>
        </p:txBody>
      </p:sp>
      <p:pic>
        <p:nvPicPr>
          <p:cNvPr id="334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937" y="8380169"/>
            <a:ext cx="7874001" cy="5228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画像" descr="画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18724" y="2886937"/>
            <a:ext cx="7874001" cy="50634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画像" descr="画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81669" y="8380169"/>
            <a:ext cx="7874001" cy="5228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画像" descr="画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372230" y="2886937"/>
            <a:ext cx="7874001" cy="50634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画像" descr="画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0151" y="2870554"/>
            <a:ext cx="7882514" cy="5063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画像" descr="画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6219" y="8386074"/>
            <a:ext cx="7874001" cy="5216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30744" y="6872458"/>
            <a:ext cx="7874001" cy="5055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画像" descr="画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24722" y="6872458"/>
            <a:ext cx="7874001" cy="5055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画像" descr="画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255" y="6872458"/>
            <a:ext cx="7874001" cy="5055109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10 MW"/>
          <p:cNvSpPr txBox="1"/>
          <p:nvPr/>
        </p:nvSpPr>
        <p:spPr>
          <a:xfrm>
            <a:off x="131374" y="124715"/>
            <a:ext cx="2307642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 MW</a:t>
            </a:r>
          </a:p>
        </p:txBody>
      </p:sp>
      <p:pic>
        <p:nvPicPr>
          <p:cNvPr id="345" name="画像" descr="画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358" y="1966554"/>
            <a:ext cx="8001001" cy="4845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画像" descr="画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97620" y="1966554"/>
            <a:ext cx="8001001" cy="4845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画像" descr="画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03642" y="1788433"/>
            <a:ext cx="8001001" cy="48450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0" name="グループ"/>
          <p:cNvGrpSpPr/>
          <p:nvPr/>
        </p:nvGrpSpPr>
        <p:grpSpPr>
          <a:xfrm>
            <a:off x="17918889" y="149485"/>
            <a:ext cx="2307641" cy="2307641"/>
            <a:chOff x="0" y="0"/>
            <a:chExt cx="2307640" cy="2307640"/>
          </a:xfrm>
        </p:grpSpPr>
        <p:sp>
          <p:nvSpPr>
            <p:cNvPr id="348" name="正方形"/>
            <p:cNvSpPr/>
            <p:nvPr/>
          </p:nvSpPr>
          <p:spPr>
            <a:xfrm>
              <a:off x="0" y="0"/>
              <a:ext cx="2307641" cy="2307641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  <p:sp>
          <p:nvSpPr>
            <p:cNvPr id="349" name="正方形"/>
            <p:cNvSpPr/>
            <p:nvPr/>
          </p:nvSpPr>
          <p:spPr>
            <a:xfrm>
              <a:off x="384606" y="384606"/>
              <a:ext cx="1538428" cy="153842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</p:grpSp>
      <p:grpSp>
        <p:nvGrpSpPr>
          <p:cNvPr id="353" name="グループ"/>
          <p:cNvGrpSpPr/>
          <p:nvPr/>
        </p:nvGrpSpPr>
        <p:grpSpPr>
          <a:xfrm>
            <a:off x="10008665" y="149485"/>
            <a:ext cx="2307642" cy="2307641"/>
            <a:chOff x="0" y="0"/>
            <a:chExt cx="2307640" cy="2307640"/>
          </a:xfrm>
        </p:grpSpPr>
        <p:sp>
          <p:nvSpPr>
            <p:cNvPr id="351" name="正方形"/>
            <p:cNvSpPr/>
            <p:nvPr/>
          </p:nvSpPr>
          <p:spPr>
            <a:xfrm>
              <a:off x="0" y="0"/>
              <a:ext cx="2307641" cy="2307641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  <p:sp>
          <p:nvSpPr>
            <p:cNvPr id="352" name="正方形"/>
            <p:cNvSpPr/>
            <p:nvPr/>
          </p:nvSpPr>
          <p:spPr>
            <a:xfrm>
              <a:off x="769213" y="769213"/>
              <a:ext cx="769215" cy="7692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</p:grpSp>
      <p:grpSp>
        <p:nvGrpSpPr>
          <p:cNvPr id="356" name="グループ"/>
          <p:cNvGrpSpPr/>
          <p:nvPr/>
        </p:nvGrpSpPr>
        <p:grpSpPr>
          <a:xfrm>
            <a:off x="2669425" y="149485"/>
            <a:ext cx="2307642" cy="2307641"/>
            <a:chOff x="0" y="0"/>
            <a:chExt cx="2307640" cy="2307640"/>
          </a:xfrm>
        </p:grpSpPr>
        <p:sp>
          <p:nvSpPr>
            <p:cNvPr id="354" name="正方形"/>
            <p:cNvSpPr/>
            <p:nvPr/>
          </p:nvSpPr>
          <p:spPr>
            <a:xfrm>
              <a:off x="0" y="0"/>
              <a:ext cx="2307641" cy="2307641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  <p:sp>
          <p:nvSpPr>
            <p:cNvPr id="355" name="正方形"/>
            <p:cNvSpPr/>
            <p:nvPr/>
          </p:nvSpPr>
          <p:spPr>
            <a:xfrm>
              <a:off x="923056" y="923056"/>
              <a:ext cx="461529" cy="46152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</p:grpSp>
      <p:sp>
        <p:nvSpPr>
          <p:cNvPr id="357" name="30 m…"/>
          <p:cNvSpPr txBox="1"/>
          <p:nvPr/>
        </p:nvSpPr>
        <p:spPr>
          <a:xfrm>
            <a:off x="20306527" y="460025"/>
            <a:ext cx="4058871" cy="1686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200"/>
            </a:pPr>
            <a:r>
              <a:t>30 m</a:t>
            </a:r>
          </a:p>
          <a:p>
            <a:pPr>
              <a:spcBef>
                <a:spcPts val="0"/>
              </a:spcBef>
              <a:defRPr sz="5200"/>
            </a:pPr>
            <a:r>
              <a:t>30/45=0.67</a:t>
            </a:r>
          </a:p>
        </p:txBody>
      </p:sp>
      <p:sp>
        <p:nvSpPr>
          <p:cNvPr id="358" name="15 m…"/>
          <p:cNvSpPr txBox="1"/>
          <p:nvPr/>
        </p:nvSpPr>
        <p:spPr>
          <a:xfrm>
            <a:off x="12382110" y="460025"/>
            <a:ext cx="4058870" cy="1686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200"/>
            </a:pPr>
            <a:r>
              <a:t>15 m</a:t>
            </a:r>
          </a:p>
          <a:p>
            <a:pPr>
              <a:spcBef>
                <a:spcPts val="0"/>
              </a:spcBef>
              <a:defRPr sz="5200"/>
            </a:pPr>
            <a:r>
              <a:t>15/45=0.33</a:t>
            </a:r>
          </a:p>
        </p:txBody>
      </p:sp>
      <p:sp>
        <p:nvSpPr>
          <p:cNvPr id="359" name="9 m…"/>
          <p:cNvSpPr txBox="1"/>
          <p:nvPr/>
        </p:nvSpPr>
        <p:spPr>
          <a:xfrm>
            <a:off x="5105543" y="460025"/>
            <a:ext cx="3411018" cy="1686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sz="5200"/>
            </a:pPr>
            <a:r>
              <a:t>9 m</a:t>
            </a:r>
          </a:p>
          <a:p>
            <a:pPr>
              <a:spcBef>
                <a:spcPts val="0"/>
              </a:spcBef>
              <a:defRPr sz="5200"/>
            </a:pPr>
            <a:r>
              <a:t>9/45=0.2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17049" y="7961627"/>
            <a:ext cx="7874001" cy="5228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画像" descr="画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64931" y="7961627"/>
            <a:ext cx="7874001" cy="5228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画像" descr="画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87186" y="7961627"/>
            <a:ext cx="7874001" cy="5228337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10 MW"/>
          <p:cNvSpPr txBox="1"/>
          <p:nvPr/>
        </p:nvSpPr>
        <p:spPr>
          <a:xfrm>
            <a:off x="244977" y="335692"/>
            <a:ext cx="2307642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 MW</a:t>
            </a:r>
          </a:p>
        </p:txBody>
      </p:sp>
      <p:pic>
        <p:nvPicPr>
          <p:cNvPr id="365" name="画像" descr="画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17049" y="2477006"/>
            <a:ext cx="7874001" cy="5063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画像" descr="画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22478" y="2477006"/>
            <a:ext cx="7874001" cy="5063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画像" descr="画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36737" y="2477005"/>
            <a:ext cx="7874001" cy="50634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0" name="グループ"/>
          <p:cNvGrpSpPr/>
          <p:nvPr/>
        </p:nvGrpSpPr>
        <p:grpSpPr>
          <a:xfrm>
            <a:off x="20645356" y="149485"/>
            <a:ext cx="2307642" cy="2307641"/>
            <a:chOff x="0" y="0"/>
            <a:chExt cx="2307640" cy="2307640"/>
          </a:xfrm>
        </p:grpSpPr>
        <p:sp>
          <p:nvSpPr>
            <p:cNvPr id="368" name="正方形"/>
            <p:cNvSpPr/>
            <p:nvPr/>
          </p:nvSpPr>
          <p:spPr>
            <a:xfrm>
              <a:off x="0" y="0"/>
              <a:ext cx="2307641" cy="2307641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  <p:sp>
          <p:nvSpPr>
            <p:cNvPr id="369" name="正方形"/>
            <p:cNvSpPr/>
            <p:nvPr/>
          </p:nvSpPr>
          <p:spPr>
            <a:xfrm>
              <a:off x="384606" y="384606"/>
              <a:ext cx="1538428" cy="153842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</p:grpSp>
      <p:grpSp>
        <p:nvGrpSpPr>
          <p:cNvPr id="373" name="グループ"/>
          <p:cNvGrpSpPr/>
          <p:nvPr/>
        </p:nvGrpSpPr>
        <p:grpSpPr>
          <a:xfrm>
            <a:off x="13011025" y="149485"/>
            <a:ext cx="2307642" cy="2307641"/>
            <a:chOff x="0" y="0"/>
            <a:chExt cx="2307640" cy="2307640"/>
          </a:xfrm>
        </p:grpSpPr>
        <p:sp>
          <p:nvSpPr>
            <p:cNvPr id="371" name="正方形"/>
            <p:cNvSpPr/>
            <p:nvPr/>
          </p:nvSpPr>
          <p:spPr>
            <a:xfrm>
              <a:off x="0" y="0"/>
              <a:ext cx="2307641" cy="2307641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  <p:sp>
          <p:nvSpPr>
            <p:cNvPr id="372" name="正方形"/>
            <p:cNvSpPr/>
            <p:nvPr/>
          </p:nvSpPr>
          <p:spPr>
            <a:xfrm>
              <a:off x="769213" y="769213"/>
              <a:ext cx="769215" cy="7692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</p:grpSp>
      <p:grpSp>
        <p:nvGrpSpPr>
          <p:cNvPr id="376" name="グループ"/>
          <p:cNvGrpSpPr/>
          <p:nvPr/>
        </p:nvGrpSpPr>
        <p:grpSpPr>
          <a:xfrm>
            <a:off x="5376696" y="149485"/>
            <a:ext cx="2307641" cy="2307641"/>
            <a:chOff x="0" y="0"/>
            <a:chExt cx="2307640" cy="2307640"/>
          </a:xfrm>
        </p:grpSpPr>
        <p:sp>
          <p:nvSpPr>
            <p:cNvPr id="374" name="正方形"/>
            <p:cNvSpPr/>
            <p:nvPr/>
          </p:nvSpPr>
          <p:spPr>
            <a:xfrm>
              <a:off x="0" y="0"/>
              <a:ext cx="2307641" cy="2307641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  <p:sp>
          <p:nvSpPr>
            <p:cNvPr id="375" name="正方形"/>
            <p:cNvSpPr/>
            <p:nvPr/>
          </p:nvSpPr>
          <p:spPr>
            <a:xfrm>
              <a:off x="923056" y="923056"/>
              <a:ext cx="461529" cy="46152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/>
              </a:pPr>
            </a:p>
          </p:txBody>
        </p:sp>
      </p:grpSp>
      <p:sp>
        <p:nvSpPr>
          <p:cNvPr id="377" name="30 m"/>
          <p:cNvSpPr txBox="1"/>
          <p:nvPr/>
        </p:nvSpPr>
        <p:spPr>
          <a:xfrm>
            <a:off x="20890771" y="1092998"/>
            <a:ext cx="1816812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30 m</a:t>
            </a:r>
          </a:p>
        </p:txBody>
      </p:sp>
      <p:sp>
        <p:nvSpPr>
          <p:cNvPr id="378" name="15 m"/>
          <p:cNvSpPr txBox="1"/>
          <p:nvPr/>
        </p:nvSpPr>
        <p:spPr>
          <a:xfrm>
            <a:off x="13256442" y="1092998"/>
            <a:ext cx="1816812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15 m</a:t>
            </a:r>
          </a:p>
        </p:txBody>
      </p:sp>
      <p:sp>
        <p:nvSpPr>
          <p:cNvPr id="379" name="9 m"/>
          <p:cNvSpPr txBox="1"/>
          <p:nvPr/>
        </p:nvSpPr>
        <p:spPr>
          <a:xfrm>
            <a:off x="5839052" y="1092998"/>
            <a:ext cx="1382929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9 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規則波中の基本的動揺特性の把握"/>
          <p:cNvSpPr txBox="1"/>
          <p:nvPr/>
        </p:nvSpPr>
        <p:spPr>
          <a:xfrm>
            <a:off x="4705350" y="6311900"/>
            <a:ext cx="14973300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800"/>
            </a:lvl1pPr>
          </a:lstStyle>
          <a:p>
            <a:pPr/>
            <a:r>
              <a:t>規則波中の基本的動揺特性の把握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不規則波中の動揺特性の把握"/>
          <p:cNvSpPr txBox="1"/>
          <p:nvPr/>
        </p:nvSpPr>
        <p:spPr>
          <a:xfrm>
            <a:off x="5695950" y="6311900"/>
            <a:ext cx="12992101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800"/>
            </a:lvl1pPr>
          </a:lstStyle>
          <a:p>
            <a:pPr/>
            <a:r>
              <a:t>不規則波中の動揺特性の把握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角丸四角形"/>
          <p:cNvSpPr/>
          <p:nvPr/>
        </p:nvSpPr>
        <p:spPr>
          <a:xfrm>
            <a:off x="347346" y="2459268"/>
            <a:ext cx="23689308" cy="4874776"/>
          </a:xfrm>
          <a:prstGeom prst="roundRect">
            <a:avLst>
              <a:gd name="adj" fmla="val 13505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86" name="方程式"/>
          <p:cNvSpPr txBox="1"/>
          <p:nvPr/>
        </p:nvSpPr>
        <p:spPr>
          <a:xfrm>
            <a:off x="12463347" y="748769"/>
            <a:ext cx="5976036" cy="142588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η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m:rPr>
                          <m:sty m:val="p"/>
                        </m:rP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lim>
                  </m:limUpp>
                  <m:sSub>
                    <m:e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m:rPr>
                      <m:sty m:val="p"/>
                    </m:rP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cos</m:t>
                  </m:r>
                  <m:d>
                    <m:dPr>
                      <m:ctrlP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sSub>
                        <m:e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e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e>
                  </m:d>
                </m:oMath>
              </m:oMathPara>
            </a14:m>
            <a:endParaRPr sz="4200"/>
          </a:p>
        </p:txBody>
      </p:sp>
      <p:sp>
        <p:nvSpPr>
          <p:cNvPr id="387" name="秋田沖の不規則波の生成方法"/>
          <p:cNvSpPr txBox="1"/>
          <p:nvPr/>
        </p:nvSpPr>
        <p:spPr>
          <a:xfrm>
            <a:off x="679791" y="188188"/>
            <a:ext cx="80391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秋田沖の不規則波の生成方法</a:t>
            </a:r>
          </a:p>
        </p:txBody>
      </p:sp>
      <p:sp>
        <p:nvSpPr>
          <p:cNvPr id="388" name="不規則波の表面変位"/>
          <p:cNvSpPr txBox="1"/>
          <p:nvPr/>
        </p:nvSpPr>
        <p:spPr>
          <a:xfrm>
            <a:off x="6306961" y="1051758"/>
            <a:ext cx="56007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不規則波の表面変位</a:t>
            </a:r>
          </a:p>
        </p:txBody>
      </p:sp>
      <p:sp>
        <p:nvSpPr>
          <p:cNvPr id="389" name="はパワースペクトル密度関数であり をかけると，ある狭い周波数帯  が含む波のパワー を表す． 番目の周波数帯 には一つの振幅の波だけが存在しているとすれば，その周波数帯の波の振幅は  と表される．"/>
          <p:cNvSpPr txBox="1"/>
          <p:nvPr/>
        </p:nvSpPr>
        <p:spPr>
          <a:xfrm>
            <a:off x="675779" y="7229999"/>
            <a:ext cx="23032443" cy="2115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sz="2900"/>
            </a:pPr>
            <a14:m>
              <m:oMath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</m:t>
                </m:r>
              </m:oMath>
            </a14:m>
            <a:r>
              <a:t>はパワースペクトル密度関数であり</a:t>
            </a:r>
            <a14:m>
              <m:oMath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</m:oMath>
            </a14:m>
            <a:r>
              <a:t>をかけると，ある狭い周波数帯</a:t>
            </a:r>
            <a14:m>
              <m:oMath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</m:oMath>
            </a14:m>
            <a:r>
              <a:t> が含む波のパワー</a:t>
            </a:r>
            <a14:m>
              <m:oMath>
                <m:f>
                  <m:fPr>
                    <m:ctrlP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bSup>
                      <m:e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  <m:sup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num>
                  <m:den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den>
                </m:f>
              </m:oMath>
            </a14:m>
            <a:r>
              <a:t>を表す．</a:t>
            </a:r>
            <a14:m>
              <m:oMath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番目の周波数帯</a:t>
            </a:r>
            <a14:m>
              <m:oMath>
                <m:sSub>
                  <m:e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</m:oMath>
            </a14:m>
            <a:r>
              <a:t>には一つの振幅の波だけが存在しているとすれば，その周波数帯の波の振幅は</a:t>
            </a:r>
            <a14:m>
              <m:oMath>
                <m:sSub>
                  <m:e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ad>
                  <m:radPr>
                    <m:ctrlP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degHide m:val="on"/>
                  </m:radPr>
                  <m:deg/>
                  <m:e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e>
                            <m: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</m:rad>
              </m:oMath>
            </a14:m>
            <a:r>
              <a:t> と表される．</a:t>
            </a:r>
          </a:p>
        </p:txBody>
      </p:sp>
      <p:sp>
        <p:nvSpPr>
          <p:cNvPr id="390" name="方程式"/>
          <p:cNvSpPr txBox="1"/>
          <p:nvPr/>
        </p:nvSpPr>
        <p:spPr>
          <a:xfrm>
            <a:off x="2918264" y="10167033"/>
            <a:ext cx="8031940" cy="15103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η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Upp>
                  <m:rad>
                    <m:radPr>
                      <m:ctrlP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e>
                              <m:r>
                                <a:rPr xmlns:a="http://schemas.openxmlformats.org/drawingml/2006/main"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xmlns:a="http://schemas.openxmlformats.org/drawingml/2006/main"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</m:rad>
                  <m:r>
                    <m:rPr>
                      <m:sty m:val="p"/>
                    </m:rP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cos</m:t>
                  </m:r>
                  <m:d>
                    <m:dPr>
                      <m:ctrlP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sSub>
                        <m:e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e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e>
                  </m:d>
                </m:oMath>
              </m:oMathPara>
            </a14:m>
            <a:endParaRPr sz="4200"/>
          </a:p>
        </p:txBody>
      </p:sp>
      <p:sp>
        <p:nvSpPr>
          <p:cNvPr id="391" name="と には，秋田沖の有義波高と有義周期を与え，位相差は はランダムに与える．また， として計算した．"/>
          <p:cNvSpPr txBox="1"/>
          <p:nvPr/>
        </p:nvSpPr>
        <p:spPr>
          <a:xfrm>
            <a:off x="694076" y="12151432"/>
            <a:ext cx="15125425" cy="1304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/>
            </a:pPr>
            <a14:m>
              <m:oMath>
                <m:r>
                  <a:rPr xmlns:a="http://schemas.openxmlformats.org/drawingml/2006/main" sz="3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  <a:r>
              <a:t>と</a:t>
            </a:r>
            <a14:m>
              <m:oMath>
                <m:r>
                  <a:rPr xmlns:a="http://schemas.openxmlformats.org/drawingml/2006/main" sz="3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</m:oMath>
            </a14:m>
            <a:r>
              <a:t>には，秋田沖の有義波高と有義周期を与え，位相差は</a:t>
            </a:r>
            <a14:m>
              <m:oMath>
                <m:sSub>
                  <m:e>
                    <m:r>
                      <a:rPr xmlns:a="http://schemas.openxmlformats.org/drawingml/2006/mai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ε</m:t>
                    </m:r>
                  </m:e>
                  <m:sub>
                    <m:r>
                      <a:rPr xmlns:a="http://schemas.openxmlformats.org/drawingml/2006/mai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</m:oMath>
            </a14:m>
            <a:r>
              <a:t>はランダムに与える．また，</a:t>
            </a:r>
            <a14:m>
              <m:oMath>
                <m:r>
                  <a:rPr xmlns:a="http://schemas.openxmlformats.org/drawingml/2006/main" sz="3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3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1000</m:t>
                </m:r>
              </m:oMath>
            </a14:m>
            <a:r>
              <a:t>として計算した．</a:t>
            </a:r>
          </a:p>
        </p:txBody>
      </p:sp>
      <p:sp>
        <p:nvSpPr>
          <p:cNvPr id="392" name="方程式"/>
          <p:cNvSpPr txBox="1"/>
          <p:nvPr/>
        </p:nvSpPr>
        <p:spPr>
          <a:xfrm>
            <a:off x="9358902" y="5530709"/>
            <a:ext cx="3793817" cy="16320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limLow>
                        <m:e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lim>
                  </m:limUpp>
                  <m:f>
                    <m:fPr>
                      <m:ctrlP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sSubSup>
                    <m:e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  <m:sup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4200"/>
          </a:p>
        </p:txBody>
      </p:sp>
      <p:sp>
        <p:nvSpPr>
          <p:cNvPr id="393" name="修正ブレッドシュナイダー・三易型スペクトル"/>
          <p:cNvSpPr txBox="1"/>
          <p:nvPr/>
        </p:nvSpPr>
        <p:spPr>
          <a:xfrm>
            <a:off x="1005720" y="2743457"/>
            <a:ext cx="1277569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修正ブレッドシュナイダー・三易型スペクトル</a:t>
            </a:r>
          </a:p>
        </p:txBody>
      </p:sp>
      <p:sp>
        <p:nvSpPr>
          <p:cNvPr id="394" name="方程式"/>
          <p:cNvSpPr txBox="1"/>
          <p:nvPr/>
        </p:nvSpPr>
        <p:spPr>
          <a:xfrm>
            <a:off x="1106809" y="3795528"/>
            <a:ext cx="12573515" cy="121843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d>
                    <m:dPr>
                      <m:ctrl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</m:d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0.205</m:t>
                  </m:r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p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p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p>
                  </m:sSup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p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p>
                  </m:sSup>
                  <m:r>
                    <m:rPr>
                      <m:sty m:val="p"/>
                    </m:rP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exp</m:t>
                  </m:r>
                  <m:d>
                    <m:dPr>
                      <m:ctrl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0.75</m:t>
                      </m:r>
                      <m:sSup>
                        <m:e>
                          <m:d>
                            <m:dPr>
                              <m:ctrlPr>
                                <a:rPr xmlns:a="http://schemas.openxmlformats.org/drawingml/2006/main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xmlns:a="http://schemas.openxmlformats.org/drawingml/2006/main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xmlns:a="http://schemas.openxmlformats.org/drawingml/2006/main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</m:d>
                        </m:e>
                        <m:sup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e>
                  </m:d>
                </m:oMath>
              </m:oMathPara>
            </a14:m>
            <a:endParaRPr sz="5200"/>
          </a:p>
        </p:txBody>
      </p:sp>
      <p:sp>
        <p:nvSpPr>
          <p:cNvPr id="395" name="スペクトルと水面変位の関係"/>
          <p:cNvSpPr txBox="1"/>
          <p:nvPr/>
        </p:nvSpPr>
        <p:spPr>
          <a:xfrm>
            <a:off x="1066514" y="5991113"/>
            <a:ext cx="7984237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スペクトルと水面変位の関係</a:t>
            </a:r>
          </a:p>
        </p:txBody>
      </p:sp>
      <p:pic>
        <p:nvPicPr>
          <p:cNvPr id="396" name="画像" descr="画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12554" y="9055944"/>
            <a:ext cx="7219469" cy="4674606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で 個に分割"/>
          <p:cNvSpPr txBox="1"/>
          <p:nvPr/>
        </p:nvSpPr>
        <p:spPr>
          <a:xfrm>
            <a:off x="19376545" y="10105686"/>
            <a:ext cx="3224658" cy="77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/>
            </a:pPr>
            <a14:m>
              <m:oMath>
                <m:r>
                  <a:rPr xmlns:a="http://schemas.openxmlformats.org/drawingml/2006/main" sz="3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3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</m:oMath>
            </a14:m>
            <a:r>
              <a:t>で</a:t>
            </a:r>
            <a14:m>
              <m:oMath>
                <m:r>
                  <a:rPr xmlns:a="http://schemas.openxmlformats.org/drawingml/2006/main" sz="3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個に分割</a:t>
            </a:r>
          </a:p>
        </p:txBody>
      </p:sp>
      <p:sp>
        <p:nvSpPr>
          <p:cNvPr id="398" name="方程式"/>
          <p:cNvSpPr txBox="1"/>
          <p:nvPr/>
        </p:nvSpPr>
        <p:spPr>
          <a:xfrm>
            <a:off x="17448627" y="12353678"/>
            <a:ext cx="295789" cy="3811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200"/>
          </a:p>
        </p:txBody>
      </p:sp>
      <p:sp>
        <p:nvSpPr>
          <p:cNvPr id="399" name="方程式"/>
          <p:cNvSpPr txBox="1"/>
          <p:nvPr/>
        </p:nvSpPr>
        <p:spPr>
          <a:xfrm>
            <a:off x="22421626" y="12353534"/>
            <a:ext cx="368214" cy="3814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</m:oMath>
              </m:oMathPara>
            </a14:m>
            <a:endParaRPr sz="3200"/>
          </a:p>
        </p:txBody>
      </p:sp>
      <p:pic>
        <p:nvPicPr>
          <p:cNvPr id="400" name="画像" descr="画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47436" y="2627315"/>
            <a:ext cx="7064095" cy="4538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模型実験によるムーンプール付きバージ型浮体の基本的動揺特性の把握"/>
          <p:cNvSpPr txBox="1"/>
          <p:nvPr/>
        </p:nvSpPr>
        <p:spPr>
          <a:xfrm>
            <a:off x="1692493" y="5412758"/>
            <a:ext cx="21452924" cy="2479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800"/>
            </a:lvl1pPr>
          </a:lstStyle>
          <a:p>
            <a:pPr/>
            <a:r>
              <a:t>模型実験によるムーンプール付きバージ型浮体の基本的動揺特性の把握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545735"/>
            <a:ext cx="19949584" cy="2718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rcRect l="0" t="22184" r="0" b="0"/>
          <a:stretch>
            <a:fillRect/>
          </a:stretch>
        </p:blipFill>
        <p:spPr>
          <a:xfrm>
            <a:off x="260225" y="1206426"/>
            <a:ext cx="7874001" cy="7755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>
            <a:extLst/>
          </a:blip>
          <a:srcRect l="0" t="22422" r="0" b="0"/>
          <a:stretch>
            <a:fillRect/>
          </a:stretch>
        </p:blipFill>
        <p:spPr>
          <a:xfrm>
            <a:off x="8255000" y="1203251"/>
            <a:ext cx="7874000" cy="776139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12.5cm"/>
          <p:cNvSpPr txBox="1"/>
          <p:nvPr/>
        </p:nvSpPr>
        <p:spPr>
          <a:xfrm>
            <a:off x="8376450" y="2059909"/>
            <a:ext cx="3799333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800"/>
            </a:lvl1pPr>
          </a:lstStyle>
          <a:p>
            <a:pPr/>
            <a:r>
              <a:t>12.5cm</a:t>
            </a:r>
          </a:p>
        </p:txBody>
      </p:sp>
      <p:sp>
        <p:nvSpPr>
          <p:cNvPr id="181" name="7.5cm(MP5)"/>
          <p:cNvSpPr txBox="1"/>
          <p:nvPr/>
        </p:nvSpPr>
        <p:spPr>
          <a:xfrm>
            <a:off x="578524" y="2076191"/>
            <a:ext cx="6096534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800"/>
            </a:lvl1pPr>
          </a:lstStyle>
          <a:p>
            <a:pPr/>
            <a:r>
              <a:t>7.5cm(MP5)</a:t>
            </a:r>
          </a:p>
        </p:txBody>
      </p:sp>
      <p:sp>
        <p:nvSpPr>
          <p:cNvPr id="182" name="入射波周期で揺れる"/>
          <p:cNvSpPr txBox="1"/>
          <p:nvPr/>
        </p:nvSpPr>
        <p:spPr>
          <a:xfrm>
            <a:off x="13767816" y="12727645"/>
            <a:ext cx="56007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入射波周期で揺れる</a:t>
            </a:r>
          </a:p>
        </p:txBody>
      </p:sp>
      <p:sp>
        <p:nvSpPr>
          <p:cNvPr id="183" name="線"/>
          <p:cNvSpPr/>
          <p:nvPr/>
        </p:nvSpPr>
        <p:spPr>
          <a:xfrm flipV="1">
            <a:off x="6017958" y="11743520"/>
            <a:ext cx="1" cy="711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4" name="線"/>
          <p:cNvSpPr/>
          <p:nvPr/>
        </p:nvSpPr>
        <p:spPr>
          <a:xfrm flipH="1" flipV="1">
            <a:off x="15898642" y="11933412"/>
            <a:ext cx="154887" cy="7083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5" name="浮体の固有周期で揺れる"/>
          <p:cNvSpPr txBox="1"/>
          <p:nvPr/>
        </p:nvSpPr>
        <p:spPr>
          <a:xfrm>
            <a:off x="3172625" y="12727645"/>
            <a:ext cx="68199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浮体の固有周期で揺れる</a:t>
            </a:r>
          </a:p>
        </p:txBody>
      </p:sp>
      <p:sp>
        <p:nvSpPr>
          <p:cNvPr id="186" name="角丸四角形"/>
          <p:cNvSpPr/>
          <p:nvPr/>
        </p:nvSpPr>
        <p:spPr>
          <a:xfrm>
            <a:off x="1348112" y="10512273"/>
            <a:ext cx="9310061" cy="1447116"/>
          </a:xfrm>
          <a:prstGeom prst="roundRect">
            <a:avLst>
              <a:gd name="adj" fmla="val 15000"/>
            </a:avLst>
          </a:prstGeom>
          <a:ln w="63500">
            <a:solidFill>
              <a:schemeClr val="accent6">
                <a:satOff val="-20754"/>
                <a:lumOff val="-16738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87" name="角丸四角形"/>
          <p:cNvSpPr/>
          <p:nvPr/>
        </p:nvSpPr>
        <p:spPr>
          <a:xfrm>
            <a:off x="11310504" y="10512273"/>
            <a:ext cx="9310061" cy="1447116"/>
          </a:xfrm>
          <a:prstGeom prst="roundRect">
            <a:avLst>
              <a:gd name="adj" fmla="val 15000"/>
            </a:avLst>
          </a:prstGeom>
          <a:ln w="63500">
            <a:solidFill>
              <a:schemeClr val="accent4">
                <a:hueOff val="-1247790"/>
                <a:lumOff val="-12326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88" name="ムーンプールサイズとピッチ動揺の関係"/>
          <p:cNvSpPr txBox="1"/>
          <p:nvPr/>
        </p:nvSpPr>
        <p:spPr>
          <a:xfrm>
            <a:off x="382385" y="91697"/>
            <a:ext cx="17647921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800"/>
            </a:pPr>
            <a:r>
              <a:t>ムーンプールサイズと</a:t>
            </a:r>
            <a:r>
              <a:rPr>
                <a:latin typeface="+mn-lt"/>
                <a:ea typeface="+mn-ea"/>
                <a:cs typeface="+mn-cs"/>
                <a:sym typeface="ヒラギノ角ゴ ProN W6"/>
              </a:rPr>
              <a:t>ピッチ動揺</a:t>
            </a:r>
            <a:r>
              <a:t>の関係</a:t>
            </a:r>
          </a:p>
        </p:txBody>
      </p:sp>
      <p:pic>
        <p:nvPicPr>
          <p:cNvPr id="189" name="ペーストされたムービー.png" descr="ペーストされたムービー.png"/>
          <p:cNvPicPr>
            <a:picLocks noChangeAspect="1"/>
          </p:cNvPicPr>
          <p:nvPr/>
        </p:nvPicPr>
        <p:blipFill>
          <a:blip r:embed="rId5">
            <a:extLst/>
          </a:blip>
          <a:srcRect l="0" t="22795" r="0" b="0"/>
          <a:stretch>
            <a:fillRect/>
          </a:stretch>
        </p:blipFill>
        <p:spPr>
          <a:xfrm>
            <a:off x="16249774" y="1244403"/>
            <a:ext cx="7874001" cy="769915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25cm"/>
          <p:cNvSpPr txBox="1"/>
          <p:nvPr/>
        </p:nvSpPr>
        <p:spPr>
          <a:xfrm>
            <a:off x="16506477" y="2055479"/>
            <a:ext cx="2910765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800"/>
            </a:lvl1pPr>
          </a:lstStyle>
          <a:p>
            <a:pPr/>
            <a:r>
              <a:t>25cm</a:t>
            </a:r>
          </a:p>
        </p:txBody>
      </p:sp>
      <p:sp>
        <p:nvSpPr>
          <p:cNvPr id="191" name="揺れの振幅が小さい"/>
          <p:cNvSpPr txBox="1"/>
          <p:nvPr/>
        </p:nvSpPr>
        <p:spPr>
          <a:xfrm>
            <a:off x="19216789" y="7528817"/>
            <a:ext cx="56007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揺れの振幅が小さい</a:t>
            </a:r>
          </a:p>
        </p:txBody>
      </p:sp>
      <p:sp>
        <p:nvSpPr>
          <p:cNvPr id="192" name="線"/>
          <p:cNvSpPr/>
          <p:nvPr/>
        </p:nvSpPr>
        <p:spPr>
          <a:xfrm>
            <a:off x="20386268" y="8910970"/>
            <a:ext cx="1" cy="7112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“dataMP5d0_T0d65&quot;の例"/>
          <p:cNvSpPr txBox="1"/>
          <p:nvPr/>
        </p:nvSpPr>
        <p:spPr>
          <a:xfrm>
            <a:off x="1908824" y="2192929"/>
            <a:ext cx="7589216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“dataMP5d0_T0d65"の例</a:t>
            </a:r>
          </a:p>
        </p:txBody>
      </p:sp>
      <p:pic>
        <p:nvPicPr>
          <p:cNvPr id="195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9655" y="7023623"/>
            <a:ext cx="10271920" cy="6548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画像" descr="画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65971" y="1047590"/>
            <a:ext cx="13071871" cy="5287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画像" descr="画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3074" y="2061306"/>
            <a:ext cx="10271799" cy="4314157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線"/>
          <p:cNvSpPr/>
          <p:nvPr/>
        </p:nvSpPr>
        <p:spPr>
          <a:xfrm flipV="1">
            <a:off x="10845800" y="4318016"/>
            <a:ext cx="3522200" cy="20055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9" name="フーリエ変換"/>
          <p:cNvSpPr txBox="1"/>
          <p:nvPr/>
        </p:nvSpPr>
        <p:spPr>
          <a:xfrm>
            <a:off x="10529366" y="3013075"/>
            <a:ext cx="4152901" cy="78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pPr/>
            <a:r>
              <a:t>フーリエ変換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角丸四角形"/>
          <p:cNvSpPr/>
          <p:nvPr/>
        </p:nvSpPr>
        <p:spPr>
          <a:xfrm>
            <a:off x="442564" y="11598196"/>
            <a:ext cx="23796618" cy="2045524"/>
          </a:xfrm>
          <a:prstGeom prst="roundRect">
            <a:avLst>
              <a:gd name="adj" fmla="val 15000"/>
            </a:avLst>
          </a:prstGeom>
          <a:solidFill>
            <a:schemeClr val="accent3">
              <a:hueOff val="-274225"/>
              <a:satOff val="26768"/>
              <a:lumOff val="11368"/>
            </a:schemeClr>
          </a:solidFill>
          <a:ln w="508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02" name="12.5cm"/>
          <p:cNvSpPr txBox="1"/>
          <p:nvPr/>
        </p:nvSpPr>
        <p:spPr>
          <a:xfrm>
            <a:off x="9589801" y="852272"/>
            <a:ext cx="2807209" cy="83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/>
            </a:lvl1pPr>
          </a:lstStyle>
          <a:p>
            <a:pPr/>
            <a:r>
              <a:t>12.5cm</a:t>
            </a:r>
          </a:p>
        </p:txBody>
      </p:sp>
      <p:sp>
        <p:nvSpPr>
          <p:cNvPr id="203" name="7.5cm(MP5)"/>
          <p:cNvSpPr txBox="1"/>
          <p:nvPr/>
        </p:nvSpPr>
        <p:spPr>
          <a:xfrm>
            <a:off x="247559" y="850924"/>
            <a:ext cx="4485933" cy="83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/>
            </a:lvl1pPr>
          </a:lstStyle>
          <a:p>
            <a:pPr/>
            <a:r>
              <a:t>7.5cm(MP5)</a:t>
            </a:r>
          </a:p>
        </p:txBody>
      </p:sp>
      <p:sp>
        <p:nvSpPr>
          <p:cNvPr id="204" name="浮体が揺れやすい入射波周期は，ムーンプールが大きくなるにつれて，小さくなった． ただし，低周期成分は大きくなった．ムーンプールのスロッシングが励起されたため？"/>
          <p:cNvSpPr txBox="1"/>
          <p:nvPr/>
        </p:nvSpPr>
        <p:spPr>
          <a:xfrm>
            <a:off x="809301" y="11916858"/>
            <a:ext cx="23063145" cy="1302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900"/>
            </a:pPr>
            <a:r>
              <a:t>浮体が揺れやすい入射波周期は，ムーンプールが大きくなるにつれて，小さくなった．</a:t>
            </a:r>
            <a:br/>
            <a:r>
              <a:t>ただし，低周期成分は大きくなった．ムーンプールのスロッシングが励起されたため？</a:t>
            </a:r>
          </a:p>
        </p:txBody>
      </p:sp>
      <p:pic>
        <p:nvPicPr>
          <p:cNvPr id="205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662" y="6210458"/>
            <a:ext cx="8255001" cy="5262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画像" descr="画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038" y="1458031"/>
            <a:ext cx="7620001" cy="4021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画像" descr="画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13373" y="6211807"/>
            <a:ext cx="8255001" cy="5262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画像" descr="画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0873" y="1458031"/>
            <a:ext cx="7620001" cy="4021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画像" descr="画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163661" y="6211806"/>
            <a:ext cx="8255001" cy="5262564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25cm"/>
          <p:cNvSpPr txBox="1"/>
          <p:nvPr/>
        </p:nvSpPr>
        <p:spPr>
          <a:xfrm>
            <a:off x="18184922" y="852272"/>
            <a:ext cx="2157871" cy="83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/>
            </a:lvl1pPr>
          </a:lstStyle>
          <a:p>
            <a:pPr/>
            <a:r>
              <a:t>25cm</a:t>
            </a:r>
          </a:p>
        </p:txBody>
      </p:sp>
      <p:sp>
        <p:nvSpPr>
          <p:cNvPr id="211" name="浮体固有周期の揺れ"/>
          <p:cNvSpPr txBox="1"/>
          <p:nvPr/>
        </p:nvSpPr>
        <p:spPr>
          <a:xfrm>
            <a:off x="156443" y="8603615"/>
            <a:ext cx="4170136" cy="47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浮体固有周期の揺れ</a:t>
            </a:r>
          </a:p>
        </p:txBody>
      </p:sp>
      <p:pic>
        <p:nvPicPr>
          <p:cNvPr id="212" name="画像" descr="画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560841" y="1458031"/>
            <a:ext cx="7620001" cy="402166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角丸四角形"/>
          <p:cNvSpPr/>
          <p:nvPr/>
        </p:nvSpPr>
        <p:spPr>
          <a:xfrm>
            <a:off x="1248503" y="9064907"/>
            <a:ext cx="1986016" cy="2158492"/>
          </a:xfrm>
          <a:prstGeom prst="roundRect">
            <a:avLst>
              <a:gd name="adj" fmla="val 8738"/>
            </a:avLst>
          </a:prstGeom>
          <a:ln w="63500">
            <a:solidFill>
              <a:schemeClr val="accent6">
                <a:satOff val="-20754"/>
                <a:lumOff val="-16738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14" name="角丸四角形"/>
          <p:cNvSpPr/>
          <p:nvPr/>
        </p:nvSpPr>
        <p:spPr>
          <a:xfrm>
            <a:off x="3669239" y="6483279"/>
            <a:ext cx="3401689" cy="4716923"/>
          </a:xfrm>
          <a:prstGeom prst="roundRect">
            <a:avLst>
              <a:gd name="adj" fmla="val 6381"/>
            </a:avLst>
          </a:prstGeom>
          <a:ln w="63500">
            <a:solidFill>
              <a:schemeClr val="accent4">
                <a:hueOff val="-1247790"/>
                <a:lumOff val="-12326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15" name="入射波による揺れ"/>
          <p:cNvSpPr txBox="1"/>
          <p:nvPr/>
        </p:nvSpPr>
        <p:spPr>
          <a:xfrm>
            <a:off x="4041977" y="5941775"/>
            <a:ext cx="3060701" cy="47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入射波による揺れ</a:t>
            </a:r>
          </a:p>
        </p:txBody>
      </p:sp>
      <p:grpSp>
        <p:nvGrpSpPr>
          <p:cNvPr id="220" name="グループ"/>
          <p:cNvGrpSpPr/>
          <p:nvPr/>
        </p:nvGrpSpPr>
        <p:grpSpPr>
          <a:xfrm>
            <a:off x="16884756" y="5409719"/>
            <a:ext cx="7429501" cy="2488280"/>
            <a:chOff x="0" y="0"/>
            <a:chExt cx="7429500" cy="2488279"/>
          </a:xfrm>
        </p:grpSpPr>
        <p:sp>
          <p:nvSpPr>
            <p:cNvPr id="216" name="低周期成分は大きくなった"/>
            <p:cNvSpPr txBox="1"/>
            <p:nvPr/>
          </p:nvSpPr>
          <p:spPr>
            <a:xfrm>
              <a:off x="0" y="0"/>
              <a:ext cx="7429500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低周期成分は大きくなった</a:t>
              </a:r>
            </a:p>
          </p:txBody>
        </p:sp>
        <p:grpSp>
          <p:nvGrpSpPr>
            <p:cNvPr id="219" name="グループ"/>
            <p:cNvGrpSpPr/>
            <p:nvPr/>
          </p:nvGrpSpPr>
          <p:grpSpPr>
            <a:xfrm>
              <a:off x="2522757" y="716779"/>
              <a:ext cx="2383986" cy="1771501"/>
              <a:chOff x="0" y="0"/>
              <a:chExt cx="2383984" cy="1771499"/>
            </a:xfrm>
          </p:grpSpPr>
          <p:sp>
            <p:nvSpPr>
              <p:cNvPr id="217" name="矢印"/>
              <p:cNvSpPr/>
              <p:nvPr/>
            </p:nvSpPr>
            <p:spPr>
              <a:xfrm rot="5400000">
                <a:off x="-306028" y="325139"/>
                <a:ext cx="1752389" cy="1140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795" y="16078"/>
                    </a:moveTo>
                    <a:lnTo>
                      <a:pt x="8795" y="21600"/>
                    </a:lnTo>
                    <a:lnTo>
                      <a:pt x="0" y="10800"/>
                    </a:lnTo>
                    <a:lnTo>
                      <a:pt x="8795" y="0"/>
                    </a:lnTo>
                    <a:lnTo>
                      <a:pt x="8795" y="5522"/>
                    </a:lnTo>
                    <a:lnTo>
                      <a:pt x="21600" y="5522"/>
                    </a:lnTo>
                    <a:lnTo>
                      <a:pt x="21600" y="16078"/>
                    </a:lnTo>
                    <a:close/>
                  </a:path>
                </a:pathLst>
              </a:custGeom>
              <a:solidFill>
                <a:schemeClr val="accent6">
                  <a:lumOff val="16165"/>
                  <a:alpha val="48847"/>
                </a:schemeClr>
              </a:solidFill>
              <a:ln w="63500" cap="flat">
                <a:solidFill>
                  <a:srgbClr val="000000">
                    <a:alpha val="48847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8" name="矢印"/>
              <p:cNvSpPr/>
              <p:nvPr/>
            </p:nvSpPr>
            <p:spPr>
              <a:xfrm rot="16200000">
                <a:off x="937624" y="306027"/>
                <a:ext cx="1752388" cy="1140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795" y="16078"/>
                    </a:moveTo>
                    <a:lnTo>
                      <a:pt x="8795" y="21600"/>
                    </a:lnTo>
                    <a:lnTo>
                      <a:pt x="0" y="10800"/>
                    </a:lnTo>
                    <a:lnTo>
                      <a:pt x="8795" y="0"/>
                    </a:lnTo>
                    <a:lnTo>
                      <a:pt x="8795" y="5522"/>
                    </a:lnTo>
                    <a:lnTo>
                      <a:pt x="21600" y="5522"/>
                    </a:lnTo>
                    <a:lnTo>
                      <a:pt x="21600" y="16078"/>
                    </a:lnTo>
                    <a:close/>
                  </a:path>
                </a:pathLst>
              </a:custGeom>
              <a:solidFill>
                <a:schemeClr val="accent6">
                  <a:lumOff val="16165"/>
                  <a:alpha val="48847"/>
                </a:schemeClr>
              </a:solidFill>
              <a:ln w="63500" cap="flat">
                <a:solidFill>
                  <a:srgbClr val="000000">
                    <a:alpha val="48847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grpSp>
        <p:nvGrpSpPr>
          <p:cNvPr id="227" name="グループ"/>
          <p:cNvGrpSpPr/>
          <p:nvPr/>
        </p:nvGrpSpPr>
        <p:grpSpPr>
          <a:xfrm>
            <a:off x="1876787" y="6841131"/>
            <a:ext cx="17465572" cy="3585928"/>
            <a:chOff x="0" y="0"/>
            <a:chExt cx="17465570" cy="3585927"/>
          </a:xfrm>
        </p:grpSpPr>
        <p:sp>
          <p:nvSpPr>
            <p:cNvPr id="221" name="線"/>
            <p:cNvSpPr/>
            <p:nvPr/>
          </p:nvSpPr>
          <p:spPr>
            <a:xfrm flipV="1">
              <a:off x="17387070" y="417026"/>
              <a:ext cx="1" cy="3168902"/>
            </a:xfrm>
            <a:prstGeom prst="line">
              <a:avLst/>
            </a:prstGeom>
            <a:noFill/>
            <a:ln w="114300" cap="flat">
              <a:solidFill>
                <a:schemeClr val="accent4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2" name="線"/>
            <p:cNvSpPr/>
            <p:nvPr/>
          </p:nvSpPr>
          <p:spPr>
            <a:xfrm flipV="1">
              <a:off x="-1" y="451949"/>
              <a:ext cx="2" cy="3095416"/>
            </a:xfrm>
            <a:prstGeom prst="line">
              <a:avLst/>
            </a:prstGeom>
            <a:noFill/>
            <a:ln w="114300" cap="flat">
              <a:solidFill>
                <a:schemeClr val="accent4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3" name="0.53"/>
            <p:cNvSpPr txBox="1"/>
            <p:nvPr/>
          </p:nvSpPr>
          <p:spPr>
            <a:xfrm>
              <a:off x="16003444" y="26232"/>
              <a:ext cx="1462127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0.53</a:t>
              </a:r>
            </a:p>
          </p:txBody>
        </p:sp>
        <p:sp>
          <p:nvSpPr>
            <p:cNvPr id="224" name="0.39"/>
            <p:cNvSpPr txBox="1"/>
            <p:nvPr/>
          </p:nvSpPr>
          <p:spPr>
            <a:xfrm>
              <a:off x="9025318" y="26232"/>
              <a:ext cx="1462127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0.39</a:t>
              </a:r>
            </a:p>
          </p:txBody>
        </p:sp>
        <p:sp>
          <p:nvSpPr>
            <p:cNvPr id="225" name="0.31"/>
            <p:cNvSpPr txBox="1"/>
            <p:nvPr/>
          </p:nvSpPr>
          <p:spPr>
            <a:xfrm>
              <a:off x="89901" y="0"/>
              <a:ext cx="1462127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0.31</a:t>
              </a:r>
            </a:p>
          </p:txBody>
        </p:sp>
        <p:sp>
          <p:nvSpPr>
            <p:cNvPr id="226" name="線"/>
            <p:cNvSpPr/>
            <p:nvPr/>
          </p:nvSpPr>
          <p:spPr>
            <a:xfrm flipV="1">
              <a:off x="9076118" y="644337"/>
              <a:ext cx="1" cy="2710640"/>
            </a:xfrm>
            <a:prstGeom prst="line">
              <a:avLst/>
            </a:prstGeom>
            <a:noFill/>
            <a:ln w="114300" cap="flat">
              <a:solidFill>
                <a:schemeClr val="accent4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" grpId="1"/>
      <p:bldP build="whole" bldLvl="1" animBg="1" rev="0" advAuto="0" spid="227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rcRect l="0" t="22069" r="0" b="0"/>
          <a:stretch>
            <a:fillRect/>
          </a:stretch>
        </p:blipFill>
        <p:spPr>
          <a:xfrm>
            <a:off x="8651706" y="1274988"/>
            <a:ext cx="7874001" cy="7749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rcRect l="0" t="22348" r="0" b="0"/>
          <a:stretch>
            <a:fillRect/>
          </a:stretch>
        </p:blipFill>
        <p:spPr>
          <a:xfrm>
            <a:off x="724852" y="1312168"/>
            <a:ext cx="7874001" cy="7648459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12.5cm"/>
          <p:cNvSpPr txBox="1"/>
          <p:nvPr/>
        </p:nvSpPr>
        <p:spPr>
          <a:xfrm>
            <a:off x="8907472" y="1444825"/>
            <a:ext cx="3799333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800"/>
            </a:lvl1pPr>
          </a:lstStyle>
          <a:p>
            <a:pPr/>
            <a:r>
              <a:t>12.5cm</a:t>
            </a:r>
          </a:p>
        </p:txBody>
      </p:sp>
      <p:sp>
        <p:nvSpPr>
          <p:cNvPr id="232" name="7.5cm(MP5)"/>
          <p:cNvSpPr txBox="1"/>
          <p:nvPr/>
        </p:nvSpPr>
        <p:spPr>
          <a:xfrm>
            <a:off x="1004373" y="1431403"/>
            <a:ext cx="6096534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800"/>
            </a:lvl1pPr>
          </a:lstStyle>
          <a:p>
            <a:pPr/>
            <a:r>
              <a:t>7.5cm(MP5)</a:t>
            </a:r>
          </a:p>
        </p:txBody>
      </p:sp>
      <p:sp>
        <p:nvSpPr>
          <p:cNvPr id="233" name="入射波周期で揺れる"/>
          <p:cNvSpPr txBox="1"/>
          <p:nvPr/>
        </p:nvSpPr>
        <p:spPr>
          <a:xfrm>
            <a:off x="12226139" y="12744774"/>
            <a:ext cx="56007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入射波周期で揺れる</a:t>
            </a:r>
          </a:p>
        </p:txBody>
      </p:sp>
      <p:sp>
        <p:nvSpPr>
          <p:cNvPr id="234" name="線"/>
          <p:cNvSpPr/>
          <p:nvPr/>
        </p:nvSpPr>
        <p:spPr>
          <a:xfrm flipH="1" flipV="1">
            <a:off x="15898642" y="11933412"/>
            <a:ext cx="154887" cy="7083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5" name="ムーンプールサイズとヒーブ動揺の関係"/>
          <p:cNvSpPr txBox="1"/>
          <p:nvPr/>
        </p:nvSpPr>
        <p:spPr>
          <a:xfrm>
            <a:off x="382385" y="91697"/>
            <a:ext cx="17647921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800"/>
            </a:pPr>
            <a:r>
              <a:t>ムーンプールサイズと</a:t>
            </a:r>
            <a:r>
              <a:rPr>
                <a:latin typeface="+mn-lt"/>
                <a:ea typeface="+mn-ea"/>
                <a:cs typeface="+mn-cs"/>
                <a:sym typeface="ヒラギノ角ゴ ProN W6"/>
              </a:rPr>
              <a:t>ヒーブ動揺</a:t>
            </a:r>
            <a:r>
              <a:t>の関係</a:t>
            </a:r>
          </a:p>
        </p:txBody>
      </p:sp>
      <p:sp>
        <p:nvSpPr>
          <p:cNvPr id="236" name="線"/>
          <p:cNvSpPr/>
          <p:nvPr/>
        </p:nvSpPr>
        <p:spPr>
          <a:xfrm>
            <a:off x="4369958" y="9112683"/>
            <a:ext cx="1" cy="7112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37" name="画像" descr="画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361" y="9803705"/>
            <a:ext cx="22192295" cy="2995961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角丸四角形"/>
          <p:cNvSpPr/>
          <p:nvPr/>
        </p:nvSpPr>
        <p:spPr>
          <a:xfrm>
            <a:off x="8439798" y="7780194"/>
            <a:ext cx="7861463" cy="1174779"/>
          </a:xfrm>
          <a:prstGeom prst="roundRect">
            <a:avLst>
              <a:gd name="adj" fmla="val 15980"/>
            </a:avLst>
          </a:prstGeom>
          <a:ln w="63500">
            <a:solidFill>
              <a:schemeClr val="accent4">
                <a:hueOff val="-1247790"/>
                <a:lumOff val="-12326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39" name="角丸四角形"/>
          <p:cNvSpPr/>
          <p:nvPr/>
        </p:nvSpPr>
        <p:spPr>
          <a:xfrm>
            <a:off x="731122" y="7766771"/>
            <a:ext cx="7861462" cy="1174779"/>
          </a:xfrm>
          <a:prstGeom prst="roundRect">
            <a:avLst>
              <a:gd name="adj" fmla="val 15980"/>
            </a:avLst>
          </a:prstGeom>
          <a:ln w="63500">
            <a:solidFill>
              <a:schemeClr val="accent4">
                <a:hueOff val="-1247790"/>
                <a:lumOff val="-12326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40" name="方程式"/>
          <p:cNvSpPr txBox="1"/>
          <p:nvPr/>
        </p:nvSpPr>
        <p:spPr>
          <a:xfrm>
            <a:off x="194479" y="8227374"/>
            <a:ext cx="477521" cy="28041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0.7</m:t>
                  </m:r>
                </m:oMath>
              </m:oMathPara>
            </a14:m>
            <a:endParaRPr sz="3200"/>
          </a:p>
        </p:txBody>
      </p:sp>
      <p:sp>
        <p:nvSpPr>
          <p:cNvPr id="241" name="方程式"/>
          <p:cNvSpPr txBox="1"/>
          <p:nvPr/>
        </p:nvSpPr>
        <p:spPr>
          <a:xfrm>
            <a:off x="275729" y="1412026"/>
            <a:ext cx="1381351" cy="3815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b>
                  </m:sSub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0.4</m:t>
                  </m:r>
                </m:oMath>
              </m:oMathPara>
            </a14:m>
            <a:endParaRPr sz="3200"/>
          </a:p>
        </p:txBody>
      </p:sp>
      <p:sp>
        <p:nvSpPr>
          <p:cNvPr id="242" name="方程式"/>
          <p:cNvSpPr txBox="1"/>
          <p:nvPr/>
        </p:nvSpPr>
        <p:spPr>
          <a:xfrm>
            <a:off x="194479" y="6061935"/>
            <a:ext cx="485242" cy="2836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0.6</m:t>
                  </m:r>
                </m:oMath>
              </m:oMathPara>
            </a14:m>
            <a:endParaRPr sz="3200"/>
          </a:p>
        </p:txBody>
      </p:sp>
      <p:pic>
        <p:nvPicPr>
          <p:cNvPr id="24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5">
            <a:extLst/>
          </a:blip>
          <a:srcRect l="0" t="21911" r="0" b="0"/>
          <a:stretch>
            <a:fillRect/>
          </a:stretch>
        </p:blipFill>
        <p:spPr>
          <a:xfrm>
            <a:off x="16850241" y="1314361"/>
            <a:ext cx="7874001" cy="7756029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25cm"/>
          <p:cNvSpPr txBox="1"/>
          <p:nvPr/>
        </p:nvSpPr>
        <p:spPr>
          <a:xfrm>
            <a:off x="17294445" y="1638366"/>
            <a:ext cx="2910764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800"/>
            </a:lvl1pPr>
          </a:lstStyle>
          <a:p>
            <a:pPr/>
            <a:r>
              <a:t>25cm</a:t>
            </a:r>
          </a:p>
        </p:txBody>
      </p:sp>
      <p:sp>
        <p:nvSpPr>
          <p:cNvPr id="245" name="角丸四角形"/>
          <p:cNvSpPr/>
          <p:nvPr/>
        </p:nvSpPr>
        <p:spPr>
          <a:xfrm>
            <a:off x="16894801" y="5654126"/>
            <a:ext cx="7861462" cy="1174780"/>
          </a:xfrm>
          <a:prstGeom prst="roundRect">
            <a:avLst>
              <a:gd name="adj" fmla="val 15980"/>
            </a:avLst>
          </a:prstGeom>
          <a:ln w="63500">
            <a:solidFill>
              <a:schemeClr val="accent4">
                <a:hueOff val="-1247790"/>
                <a:lumOff val="-12326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角丸四角形"/>
          <p:cNvSpPr/>
          <p:nvPr/>
        </p:nvSpPr>
        <p:spPr>
          <a:xfrm>
            <a:off x="293691" y="11486019"/>
            <a:ext cx="23796618" cy="2045523"/>
          </a:xfrm>
          <a:prstGeom prst="roundRect">
            <a:avLst>
              <a:gd name="adj" fmla="val 15000"/>
            </a:avLst>
          </a:prstGeom>
          <a:solidFill>
            <a:schemeClr val="accent2">
              <a:hueOff val="-85258"/>
              <a:satOff val="14347"/>
              <a:lumOff val="22373"/>
            </a:schemeClr>
          </a:solidFill>
          <a:ln w="50800">
            <a:solidFill>
              <a:schemeClr val="accent2">
                <a:hueOff val="-202083"/>
                <a:satOff val="17755"/>
                <a:lumOff val="-1608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48" name="12.5cm"/>
          <p:cNvSpPr txBox="1"/>
          <p:nvPr/>
        </p:nvSpPr>
        <p:spPr>
          <a:xfrm>
            <a:off x="9609784" y="274115"/>
            <a:ext cx="2807209" cy="83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/>
            </a:lvl1pPr>
          </a:lstStyle>
          <a:p>
            <a:pPr/>
            <a:r>
              <a:t>12.5cm</a:t>
            </a:r>
          </a:p>
        </p:txBody>
      </p:sp>
      <p:sp>
        <p:nvSpPr>
          <p:cNvPr id="249" name="7.5cm(MP5)"/>
          <p:cNvSpPr txBox="1"/>
          <p:nvPr/>
        </p:nvSpPr>
        <p:spPr>
          <a:xfrm>
            <a:off x="267542" y="272768"/>
            <a:ext cx="4485933" cy="83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/>
            </a:lvl1pPr>
          </a:lstStyle>
          <a:p>
            <a:pPr/>
            <a:r>
              <a:t>7.5cm(MP5)</a:t>
            </a:r>
          </a:p>
        </p:txBody>
      </p:sp>
      <p:sp>
        <p:nvSpPr>
          <p:cNvPr id="250" name="ムーンプールが大きくなるにつれて，長周期成分が抑えられ，低周期成分の揺れが増幅した． ムーンプールのピストン固有周期付近の揺れが抑えられる傾向が見られた．"/>
          <p:cNvSpPr txBox="1"/>
          <p:nvPr/>
        </p:nvSpPr>
        <p:spPr>
          <a:xfrm>
            <a:off x="865589" y="11857587"/>
            <a:ext cx="20788123" cy="1302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900"/>
            </a:pPr>
            <a:r>
              <a:t>ムーンプールが大きくなるにつれて，長周期成分が抑えられ，低周期成分の揺れが増幅した．</a:t>
            </a:r>
            <a:br/>
            <a:r>
              <a:t>ムーンプールのピストン固有周期付近の揺れが抑えられる傾向が見られた．</a:t>
            </a:r>
          </a:p>
        </p:txBody>
      </p:sp>
      <p:sp>
        <p:nvSpPr>
          <p:cNvPr id="251" name="25cm"/>
          <p:cNvSpPr txBox="1"/>
          <p:nvPr/>
        </p:nvSpPr>
        <p:spPr>
          <a:xfrm>
            <a:off x="18204905" y="274116"/>
            <a:ext cx="2157871" cy="83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/>
            </a:lvl1pPr>
          </a:lstStyle>
          <a:p>
            <a:pPr/>
            <a:r>
              <a:t>25cm</a:t>
            </a:r>
          </a:p>
        </p:txBody>
      </p:sp>
      <p:sp>
        <p:nvSpPr>
          <p:cNvPr id="252" name="線"/>
          <p:cNvSpPr/>
          <p:nvPr/>
        </p:nvSpPr>
        <p:spPr>
          <a:xfrm flipV="1">
            <a:off x="21302298" y="6530212"/>
            <a:ext cx="1" cy="3168902"/>
          </a:xfrm>
          <a:prstGeom prst="line">
            <a:avLst/>
          </a:prstGeom>
          <a:ln w="114300">
            <a:solidFill>
              <a:schemeClr val="accent4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3" name="線"/>
          <p:cNvSpPr/>
          <p:nvPr/>
        </p:nvSpPr>
        <p:spPr>
          <a:xfrm flipV="1">
            <a:off x="4116251" y="6694467"/>
            <a:ext cx="1" cy="3095415"/>
          </a:xfrm>
          <a:prstGeom prst="line">
            <a:avLst/>
          </a:prstGeom>
          <a:ln w="114300">
            <a:solidFill>
              <a:schemeClr val="accent4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4" name="線"/>
          <p:cNvSpPr/>
          <p:nvPr/>
        </p:nvSpPr>
        <p:spPr>
          <a:xfrm flipV="1">
            <a:off x="12957086" y="6759343"/>
            <a:ext cx="1" cy="2710640"/>
          </a:xfrm>
          <a:prstGeom prst="line">
            <a:avLst/>
          </a:prstGeom>
          <a:ln w="114300">
            <a:solidFill>
              <a:schemeClr val="accent4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5" name="0.59"/>
          <p:cNvSpPr txBox="1"/>
          <p:nvPr/>
        </p:nvSpPr>
        <p:spPr>
          <a:xfrm>
            <a:off x="3255039" y="5899430"/>
            <a:ext cx="1462126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0.59</a:t>
            </a:r>
          </a:p>
        </p:txBody>
      </p:sp>
      <p:sp>
        <p:nvSpPr>
          <p:cNvPr id="256" name="0.65"/>
          <p:cNvSpPr txBox="1"/>
          <p:nvPr/>
        </p:nvSpPr>
        <p:spPr>
          <a:xfrm>
            <a:off x="12226023" y="5899430"/>
            <a:ext cx="1462127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0.65</a:t>
            </a:r>
          </a:p>
        </p:txBody>
      </p:sp>
      <p:sp>
        <p:nvSpPr>
          <p:cNvPr id="257" name="0.72"/>
          <p:cNvSpPr txBox="1"/>
          <p:nvPr/>
        </p:nvSpPr>
        <p:spPr>
          <a:xfrm>
            <a:off x="20571234" y="5899430"/>
            <a:ext cx="1462126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0.72</a:t>
            </a:r>
          </a:p>
        </p:txBody>
      </p:sp>
      <p:pic>
        <p:nvPicPr>
          <p:cNvPr id="258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30748" y="6010968"/>
            <a:ext cx="7874001" cy="5354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画像" descr="画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01256" y="908569"/>
            <a:ext cx="7315201" cy="461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画像" descr="画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55000" y="6010968"/>
            <a:ext cx="7874000" cy="5354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画像" descr="画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54383" y="908569"/>
            <a:ext cx="7315201" cy="461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画像" descr="画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9251" y="6010968"/>
            <a:ext cx="7874001" cy="5354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画像" descr="画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78634" y="908569"/>
            <a:ext cx="7315201" cy="461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シミュレーションとの比較"/>
          <p:cNvSpPr txBox="1"/>
          <p:nvPr/>
        </p:nvSpPr>
        <p:spPr>
          <a:xfrm>
            <a:off x="6191250" y="5917751"/>
            <a:ext cx="12001500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800"/>
            </a:lvl1pPr>
          </a:lstStyle>
          <a:p>
            <a:pPr/>
            <a:r>
              <a:t>シミュレーションとの比較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075" y="2652399"/>
            <a:ext cx="7620001" cy="485775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ムーンプールサイズとピッチ動揺の関係"/>
          <p:cNvSpPr txBox="1"/>
          <p:nvPr/>
        </p:nvSpPr>
        <p:spPr>
          <a:xfrm>
            <a:off x="858604" y="433024"/>
            <a:ext cx="17638015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800"/>
            </a:lvl1pPr>
          </a:lstStyle>
          <a:p>
            <a:pPr/>
            <a:r>
              <a:t>ムーンプールサイズとピッチ動揺の関係</a:t>
            </a:r>
          </a:p>
        </p:txBody>
      </p:sp>
      <p:sp>
        <p:nvSpPr>
          <p:cNvPr id="269" name="入射波周期の揺れ"/>
          <p:cNvSpPr txBox="1"/>
          <p:nvPr/>
        </p:nvSpPr>
        <p:spPr>
          <a:xfrm>
            <a:off x="3760104" y="2910585"/>
            <a:ext cx="3060701" cy="47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入射波周期の揺れ</a:t>
            </a:r>
          </a:p>
        </p:txBody>
      </p:sp>
      <p:sp>
        <p:nvSpPr>
          <p:cNvPr id="270" name="浮体固有周期の揺れ"/>
          <p:cNvSpPr txBox="1"/>
          <p:nvPr/>
        </p:nvSpPr>
        <p:spPr>
          <a:xfrm>
            <a:off x="896063" y="4277228"/>
            <a:ext cx="4072185" cy="47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浮体固有周期の揺れ</a:t>
            </a:r>
          </a:p>
        </p:txBody>
      </p:sp>
      <p:pic>
        <p:nvPicPr>
          <p:cNvPr id="271" name="画像" descr="画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0" y="2652399"/>
            <a:ext cx="7620000" cy="4857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画像" descr="画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80924" y="2652399"/>
            <a:ext cx="7620001" cy="485775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im 0.64"/>
          <p:cNvSpPr txBox="1"/>
          <p:nvPr/>
        </p:nvSpPr>
        <p:spPr>
          <a:xfrm>
            <a:off x="6036593" y="1523120"/>
            <a:ext cx="2707539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sim 0.64</a:t>
            </a:r>
          </a:p>
        </p:txBody>
      </p:sp>
      <p:sp>
        <p:nvSpPr>
          <p:cNvPr id="274" name="sim 0.68"/>
          <p:cNvSpPr txBox="1"/>
          <p:nvPr/>
        </p:nvSpPr>
        <p:spPr>
          <a:xfrm>
            <a:off x="13901974" y="1672623"/>
            <a:ext cx="27051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sim 0.68</a:t>
            </a:r>
          </a:p>
        </p:txBody>
      </p:sp>
      <p:sp>
        <p:nvSpPr>
          <p:cNvPr id="275" name="sim 0.68"/>
          <p:cNvSpPr txBox="1"/>
          <p:nvPr/>
        </p:nvSpPr>
        <p:spPr>
          <a:xfrm>
            <a:off x="20517901" y="1672623"/>
            <a:ext cx="27051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sim 0.68</a:t>
            </a:r>
          </a:p>
        </p:txBody>
      </p:sp>
      <p:sp>
        <p:nvSpPr>
          <p:cNvPr id="276" name="exp 0.65"/>
          <p:cNvSpPr txBox="1"/>
          <p:nvPr/>
        </p:nvSpPr>
        <p:spPr>
          <a:xfrm>
            <a:off x="6018000" y="2263341"/>
            <a:ext cx="2744725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exp 0.65</a:t>
            </a:r>
          </a:p>
        </p:txBody>
      </p:sp>
      <p:sp>
        <p:nvSpPr>
          <p:cNvPr id="277" name="exp 0.7"/>
          <p:cNvSpPr txBox="1"/>
          <p:nvPr/>
        </p:nvSpPr>
        <p:spPr>
          <a:xfrm>
            <a:off x="14082414" y="2419615"/>
            <a:ext cx="2344218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exp 0.7</a:t>
            </a:r>
          </a:p>
        </p:txBody>
      </p:sp>
      <p:sp>
        <p:nvSpPr>
          <p:cNvPr id="278" name="exp 0.7"/>
          <p:cNvSpPr txBox="1"/>
          <p:nvPr/>
        </p:nvSpPr>
        <p:spPr>
          <a:xfrm>
            <a:off x="20496032" y="2434526"/>
            <a:ext cx="234421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exp 0.7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